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5" r:id="rId3"/>
    <p:sldId id="266" r:id="rId4"/>
    <p:sldId id="267" r:id="rId5"/>
    <p:sldId id="257" r:id="rId6"/>
    <p:sldId id="258" r:id="rId7"/>
    <p:sldId id="259" r:id="rId8"/>
    <p:sldId id="261" r:id="rId9"/>
    <p:sldId id="262" r:id="rId10"/>
    <p:sldId id="263" r:id="rId11"/>
    <p:sldId id="260" r:id="rId12"/>
    <p:sldId id="264" r:id="rId13"/>
    <p:sldId id="271" r:id="rId14"/>
    <p:sldId id="273" r:id="rId15"/>
    <p:sldId id="268" r:id="rId16"/>
    <p:sldId id="272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6"/>
    <p:restoredTop sz="88455"/>
  </p:normalViewPr>
  <p:slideViewPr>
    <p:cSldViewPr snapToGrid="0" snapToObjects="1">
      <p:cViewPr varScale="1">
        <p:scale>
          <a:sx n="95" d="100"/>
          <a:sy n="95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220CF-ED18-8D4D-B1F1-2F87E9BDDE3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5C2B0-D187-E441-AC9E-D5C8A487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</a:t>
            </a:r>
            <a:r>
              <a:rPr lang="en-US" baseline="0" dirty="0" smtClean="0"/>
              <a:t> practice with </a:t>
            </a:r>
            <a:r>
              <a:rPr lang="en-US" baseline="0" dirty="0" err="1" smtClean="0"/>
              <a:t>seaborn</a:t>
            </a:r>
            <a:r>
              <a:rPr lang="en-US" baseline="0" dirty="0" smtClean="0"/>
              <a:t> and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C2B0-D187-E441-AC9E-D5C8A487D4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1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ID, Diagnosis,</a:t>
            </a:r>
            <a:r>
              <a:rPr lang="en-US" baseline="0" dirty="0" smtClean="0"/>
              <a:t> and then 3 variables for 10 </a:t>
            </a:r>
            <a:r>
              <a:rPr lang="en-US" baseline="0" dirty="0" err="1" smtClean="0"/>
              <a:t>obs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C2B0-D187-E441-AC9E-D5C8A487D4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Texture(Standard Deviation of Gray-Scaled Values)</a:t>
            </a:r>
          </a:p>
          <a:p>
            <a:r>
              <a:rPr lang="en-US" dirty="0" smtClean="0"/>
              <a:t>Concave</a:t>
            </a:r>
            <a:r>
              <a:rPr lang="en-US" baseline="0" dirty="0" smtClean="0"/>
              <a:t> Points: Number of concave points on contour, how severe they are</a:t>
            </a:r>
            <a:endParaRPr lang="en-US" dirty="0" smtClean="0"/>
          </a:p>
          <a:p>
            <a:r>
              <a:rPr lang="en-US" dirty="0" smtClean="0"/>
              <a:t>Smoothness(Variation</a:t>
            </a:r>
            <a:r>
              <a:rPr lang="en-US" baseline="0" dirty="0" smtClean="0"/>
              <a:t> in Radius Lengths)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C2B0-D187-E441-AC9E-D5C8A487D4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7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Mention: Analysis</a:t>
            </a:r>
            <a:r>
              <a:rPr lang="en-US" baseline="0" dirty="0" smtClean="0"/>
              <a:t> was done with </a:t>
            </a:r>
            <a:r>
              <a:rPr lang="en-US" baseline="0" dirty="0" err="1" smtClean="0"/>
              <a:t>ipython</a:t>
            </a:r>
            <a:r>
              <a:rPr lang="en-US" baseline="0" dirty="0" smtClean="0"/>
              <a:t> notebook </a:t>
            </a:r>
            <a:r>
              <a:rPr lang="en-US" baseline="0" dirty="0" smtClean="0"/>
              <a:t>with </a:t>
            </a:r>
            <a:r>
              <a:rPr lang="en-US" baseline="0" dirty="0" err="1" smtClean="0"/>
              <a:t>scikit</a:t>
            </a:r>
            <a:r>
              <a:rPr lang="en-US" baseline="0" dirty="0" smtClean="0"/>
              <a:t> </a:t>
            </a:r>
            <a:r>
              <a:rPr lang="en-US" baseline="0" dirty="0" smtClean="0"/>
              <a:t>learn machine learning, and </a:t>
            </a:r>
            <a:r>
              <a:rPr lang="en-US" baseline="0" dirty="0" err="1" smtClean="0"/>
              <a:t>seaborn</a:t>
            </a:r>
            <a:r>
              <a:rPr lang="en-US" baseline="0" dirty="0" smtClean="0"/>
              <a:t>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C2B0-D187-E441-AC9E-D5C8A487D4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07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C2B0-D187-E441-AC9E-D5C8A487D4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0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Area,</a:t>
            </a:r>
            <a:r>
              <a:rPr lang="en-US" baseline="0" dirty="0" smtClean="0"/>
              <a:t> perimeter are obviously related to radius, but which one will work better in the final model?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C2B0-D187-E441-AC9E-D5C8A487D4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C2B0-D187-E441-AC9E-D5C8A487D4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7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entire data set as the training set can lead to instances of overfitting in some cases.</a:t>
            </a:r>
          </a:p>
          <a:p>
            <a:r>
              <a:rPr lang="en-US" dirty="0" smtClean="0"/>
              <a:t>0.9284 ± 0.11 cross validation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C2B0-D187-E441-AC9E-D5C8A487D4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1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2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3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7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8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25025-8D8D-6B44-A3D1-986EA30384E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E8C8D-66D2-6549-98CE-A220136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5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67" y="1122363"/>
            <a:ext cx="10609544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Breast Cancer Tumor Classification: A Glimpse at the Intersection of Machine Learning and Healthcare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Alec Hon</a:t>
            </a:r>
          </a:p>
          <a:p>
            <a:r>
              <a:rPr lang="en-US" dirty="0" err="1" smtClean="0"/>
              <a:t>UCLAx</a:t>
            </a:r>
            <a:r>
              <a:rPr lang="en-US" dirty="0" smtClean="0"/>
              <a:t> Data Science Capstone Project</a:t>
            </a:r>
          </a:p>
          <a:p>
            <a:r>
              <a:rPr lang="en-US" dirty="0" smtClean="0"/>
              <a:t>10/29/18</a:t>
            </a:r>
          </a:p>
        </p:txBody>
      </p:sp>
    </p:spTree>
    <p:extLst>
      <p:ext uri="{BB962C8B-B14F-4D97-AF65-F5344CB8AC3E}">
        <p14:creationId xmlns:p14="http://schemas.microsoft.com/office/powerpoint/2010/main" val="15797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548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78700" y="2435225"/>
            <a:ext cx="46101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Exploratory Data Analysis: Swarm Plot of Worst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8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Exploratory Data Analysis: Count of Malignant and Benign Breast Cancer Tumors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31" y="1801138"/>
            <a:ext cx="6683938" cy="4588973"/>
          </a:xfrm>
        </p:spPr>
      </p:pic>
    </p:spTree>
    <p:extLst>
      <p:ext uri="{BB962C8B-B14F-4D97-AF65-F5344CB8AC3E}">
        <p14:creationId xmlns:p14="http://schemas.microsoft.com/office/powerpoint/2010/main" val="168054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5" y="139017"/>
            <a:ext cx="6492658" cy="6718983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835726"/>
            <a:ext cx="48895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Exploratory Data Analysis: Heat Map of all Mean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16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10515600" cy="1325563"/>
          </a:xfrm>
        </p:spPr>
        <p:txBody>
          <a:bodyPr/>
          <a:lstStyle/>
          <a:p>
            <a:r>
              <a:rPr lang="en-US" dirty="0" smtClean="0"/>
              <a:t>Random Forest: Test-Train Method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2847975"/>
          </a:xfrm>
        </p:spPr>
        <p:txBody>
          <a:bodyPr/>
          <a:lstStyle/>
          <a:p>
            <a:r>
              <a:rPr lang="en-US" dirty="0" smtClean="0"/>
              <a:t>Split data into test-train datasets, test size 30% of complete data set</a:t>
            </a:r>
          </a:p>
          <a:p>
            <a:pPr lvl="1"/>
            <a:r>
              <a:rPr lang="en-US" dirty="0" smtClean="0"/>
              <a:t>Remove perimeter and area, try them separately</a:t>
            </a:r>
          </a:p>
          <a:p>
            <a:pPr lvl="1"/>
            <a:r>
              <a:rPr lang="en-US" dirty="0" smtClean="0"/>
              <a:t>Optimize random tree by setting random state to 1, and then finding best tree depth using iteration</a:t>
            </a:r>
          </a:p>
        </p:txBody>
      </p:sp>
    </p:spTree>
    <p:extLst>
      <p:ext uri="{BB962C8B-B14F-4D97-AF65-F5344CB8AC3E}">
        <p14:creationId xmlns:p14="http://schemas.microsoft.com/office/powerpoint/2010/main" val="191023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12192000" cy="48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550"/>
            <a:ext cx="10515600" cy="1325563"/>
          </a:xfrm>
        </p:spPr>
        <p:txBody>
          <a:bodyPr/>
          <a:lstStyle/>
          <a:p>
            <a:r>
              <a:rPr lang="en-US" dirty="0" smtClean="0"/>
              <a:t>Random Forest: Test-Train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19900" y="4513264"/>
            <a:ext cx="4508500" cy="1425575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Fairly Decent Accuracy</a:t>
            </a:r>
          </a:p>
          <a:p>
            <a:pPr lvl="1"/>
            <a:r>
              <a:rPr lang="en-US" dirty="0" smtClean="0"/>
              <a:t>0 = Benign</a:t>
            </a:r>
          </a:p>
          <a:p>
            <a:pPr lvl="1"/>
            <a:r>
              <a:rPr lang="en-US" dirty="0" smtClean="0"/>
              <a:t>1 = Malignant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193800"/>
            <a:ext cx="3530600" cy="218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78607"/>
            <a:ext cx="4279900" cy="4165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3250567"/>
            <a:ext cx="4965700" cy="34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2003425"/>
            <a:ext cx="11880850" cy="2733675"/>
          </a:xfrm>
        </p:spPr>
        <p:txBody>
          <a:bodyPr/>
          <a:lstStyle/>
          <a:p>
            <a:r>
              <a:rPr lang="en-US" dirty="0" smtClean="0"/>
              <a:t>Alternating between area, radius, and mean led to essentially the same result</a:t>
            </a:r>
          </a:p>
          <a:p>
            <a:r>
              <a:rPr lang="en-US" dirty="0" smtClean="0"/>
              <a:t>Test-Train Accuracy: 91%</a:t>
            </a:r>
          </a:p>
          <a:p>
            <a:r>
              <a:rPr lang="en-US" dirty="0" smtClean="0"/>
              <a:t>Best Features include Concavity, Compactness, Radius and then Smoothness</a:t>
            </a:r>
          </a:p>
          <a:p>
            <a:r>
              <a:rPr lang="en-US" dirty="0" smtClean="0"/>
              <a:t>Symmetry, Fractal Dimension, and Texture did not much use in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0"/>
            <a:ext cx="7051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9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8700" cy="1325563"/>
          </a:xfrm>
        </p:spPr>
        <p:txBody>
          <a:bodyPr/>
          <a:lstStyle/>
          <a:p>
            <a:r>
              <a:rPr lang="en-US" dirty="0" smtClean="0"/>
              <a:t>Random Forest: Cross Validation </a:t>
            </a:r>
            <a:r>
              <a:rPr lang="en-US" smtClean="0"/>
              <a:t>with Test-Train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Use 10-Fold Cross Validation on Entire Set, and get the Cross Validation Score and performance after each Cross Validation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3016251"/>
            <a:ext cx="111887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6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325563"/>
          </a:xfrm>
        </p:spPr>
        <p:txBody>
          <a:bodyPr/>
          <a:lstStyle/>
          <a:p>
            <a:r>
              <a:rPr lang="en-US" dirty="0" smtClean="0"/>
              <a:t>Random Forest: Cross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12192000" cy="513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/>
          <a:lstStyle/>
          <a:p>
            <a:r>
              <a:rPr lang="en-US" dirty="0" smtClean="0"/>
              <a:t>Data was obtained from the UCI Machine Learning Repository</a:t>
            </a:r>
          </a:p>
          <a:p>
            <a:pPr lvl="1"/>
            <a:r>
              <a:rPr lang="en-US" dirty="0" smtClean="0"/>
              <a:t>1984 study from the University of Wisconsin by Dr. William </a:t>
            </a:r>
            <a:r>
              <a:rPr lang="en-US" dirty="0" err="1" smtClean="0"/>
              <a:t>Wolberg</a:t>
            </a:r>
            <a:endParaRPr lang="en-US" dirty="0" smtClean="0"/>
          </a:p>
          <a:p>
            <a:pPr lvl="1"/>
            <a:r>
              <a:rPr lang="en-US" dirty="0" smtClean="0"/>
              <a:t>569 Observations of 32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6805"/>
            <a:ext cx="12192000" cy="382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-216059"/>
            <a:ext cx="10515600" cy="1325563"/>
          </a:xfrm>
        </p:spPr>
        <p:txBody>
          <a:bodyPr/>
          <a:lstStyle/>
          <a:p>
            <a:r>
              <a:rPr lang="en-US" dirty="0" smtClean="0"/>
              <a:t>Other Models Tested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2025"/>
            <a:ext cx="10515600" cy="4351338"/>
          </a:xfrm>
        </p:spPr>
        <p:txBody>
          <a:bodyPr/>
          <a:lstStyle/>
          <a:p>
            <a:r>
              <a:rPr lang="en-US" dirty="0" smtClean="0"/>
              <a:t>KNN Model: Produced Similar Results as Random Forest with test-train set: 0.91812 with 2 nearest neighbors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37360"/>
            <a:ext cx="10363200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43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Bayesian Model: Slight Drop in Accuracy compared to other two models: 0.8888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Models Tested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574800"/>
            <a:ext cx="12192000" cy="38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80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for Other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171700"/>
            <a:ext cx="4229100" cy="414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2000" y="1802368"/>
            <a:ext cx="237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K(2)-</a:t>
            </a:r>
            <a:r>
              <a:rPr lang="en-US" smtClean="0"/>
              <a:t>Nearest Neighbors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171700"/>
            <a:ext cx="4419600" cy="408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6800" y="1802368"/>
            <a:ext cx="160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Naïve-Bayesian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77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351338"/>
          </a:xfrm>
        </p:spPr>
        <p:txBody>
          <a:bodyPr/>
          <a:lstStyle/>
          <a:p>
            <a:r>
              <a:rPr lang="en-US" dirty="0" smtClean="0"/>
              <a:t>Implementing an Artificial Neural Network in Image Detection of Breast Cancer Tumors rather than utilizing pure numerical data</a:t>
            </a:r>
            <a:endParaRPr lang="en-US" dirty="0"/>
          </a:p>
        </p:txBody>
      </p:sp>
      <p:pic>
        <p:nvPicPr>
          <p:cNvPr id="15364" name="Picture 4" descr="mage result for tumor image detection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590800"/>
            <a:ext cx="77724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83000" y="6407150"/>
            <a:ext cx="44791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Source: https://</a:t>
            </a:r>
            <a:r>
              <a:rPr lang="en-US" sz="800" dirty="0" err="1" smtClean="0"/>
              <a:t>news.developer.nvidia.com</a:t>
            </a:r>
            <a:r>
              <a:rPr lang="en-US" sz="800" dirty="0" smtClean="0"/>
              <a:t>/using-</a:t>
            </a:r>
            <a:r>
              <a:rPr lang="en-US" sz="800" dirty="0" err="1" smtClean="0"/>
              <a:t>cuda</a:t>
            </a:r>
            <a:r>
              <a:rPr lang="en-US" sz="800" dirty="0" smtClean="0"/>
              <a:t>-and-machine-learning-to-detect-colon-cancer/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07766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William Yu, UCLA Anderson School</a:t>
            </a:r>
          </a:p>
          <a:p>
            <a:r>
              <a:rPr lang="en-US" dirty="0" smtClean="0"/>
              <a:t>UCLA Extension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386" name="Picture 2" descr="mage result for ucla exten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88" y="4708966"/>
            <a:ext cx="5899150" cy="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13599" y="5726416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dirty="0" err="1" smtClean="0"/>
              <a:t>uclaextension.edu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0558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130"/>
            <a:ext cx="10515600" cy="1325563"/>
          </a:xfrm>
        </p:spPr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167"/>
            <a:ext cx="10515600" cy="4351338"/>
          </a:xfrm>
        </p:spPr>
        <p:txBody>
          <a:bodyPr/>
          <a:lstStyle/>
          <a:p>
            <a:r>
              <a:rPr lang="en-US" dirty="0" smtClean="0"/>
              <a:t>Biopsy Tissue and Measurements were obtained using Fine Needle Aspiration</a:t>
            </a:r>
          </a:p>
          <a:p>
            <a:r>
              <a:rPr lang="en-US" dirty="0" smtClean="0"/>
              <a:t>Measured Properties:</a:t>
            </a:r>
          </a:p>
          <a:p>
            <a:pPr lvl="1"/>
            <a:r>
              <a:rPr lang="en-US" dirty="0" smtClean="0"/>
              <a:t>Radius, Perimeter, Area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Concave Points, Concavity</a:t>
            </a:r>
          </a:p>
          <a:p>
            <a:pPr lvl="1"/>
            <a:r>
              <a:rPr lang="en-US" dirty="0" smtClean="0"/>
              <a:t>Compactness((Perimeter)</a:t>
            </a:r>
            <a:r>
              <a:rPr lang="en-US" baseline="30000" dirty="0" smtClean="0"/>
              <a:t>2</a:t>
            </a:r>
            <a:r>
              <a:rPr lang="en-US" dirty="0" smtClean="0"/>
              <a:t>/(Area-1.0))</a:t>
            </a:r>
          </a:p>
          <a:p>
            <a:pPr lvl="1"/>
            <a:r>
              <a:rPr lang="en-US" dirty="0" smtClean="0"/>
              <a:t>Smoothness</a:t>
            </a:r>
          </a:p>
          <a:p>
            <a:pPr lvl="1"/>
            <a:r>
              <a:rPr lang="en-US" dirty="0" smtClean="0"/>
              <a:t>Fractal Dimension</a:t>
            </a:r>
          </a:p>
          <a:p>
            <a:pPr lvl="1"/>
            <a:r>
              <a:rPr lang="en-US" dirty="0" smtClean="0"/>
              <a:t>Symmetry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75072" y="6313488"/>
            <a:ext cx="3206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Source: https://</a:t>
            </a:r>
            <a:r>
              <a:rPr lang="en-US" sz="600" dirty="0" err="1" smtClean="0"/>
              <a:t>www.cancer.org</a:t>
            </a:r>
            <a:r>
              <a:rPr lang="en-US" sz="600" dirty="0" smtClean="0"/>
              <a:t>/cancer/breast-cancer/screening-tests-and-early-detection/breast-biopsy/fine-needle-aspiration-biopsy-of-the-</a:t>
            </a:r>
            <a:r>
              <a:rPr lang="en-US" sz="600" dirty="0" err="1" smtClean="0"/>
              <a:t>breast.html</a:t>
            </a:r>
            <a:endParaRPr lang="en-US" sz="600" dirty="0"/>
          </a:p>
        </p:txBody>
      </p:sp>
      <p:pic>
        <p:nvPicPr>
          <p:cNvPr id="7" name="Picture 2" descr="mage result for fine needle aspi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33" y="1690688"/>
            <a:ext cx="4572238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4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age result for fna breast ca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2" y="124295"/>
            <a:ext cx="4047028" cy="62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5454" y="6207347"/>
            <a:ext cx="3206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Source: https://</a:t>
            </a:r>
            <a:r>
              <a:rPr lang="en-US" sz="600" dirty="0" err="1" smtClean="0"/>
              <a:t>www.semanticscholar.org</a:t>
            </a:r>
            <a:r>
              <a:rPr lang="en-US" sz="600" dirty="0" smtClean="0"/>
              <a:t>/paper/Classifying-breast-cancer-types-based-on-fine-data-Ahmad-</a:t>
            </a:r>
            <a:r>
              <a:rPr lang="en-US" sz="600" dirty="0" err="1" smtClean="0"/>
              <a:t>Yusoff</a:t>
            </a:r>
            <a:r>
              <a:rPr lang="en-US" sz="600" dirty="0" smtClean="0"/>
              <a:t>/60e88562a14a03e7c9be580f965180f4c9b83d08</a:t>
            </a:r>
            <a:endParaRPr lang="en-US" sz="600" dirty="0"/>
          </a:p>
        </p:txBody>
      </p:sp>
      <p:pic>
        <p:nvPicPr>
          <p:cNvPr id="4100" name="Picture 4" descr="mage result for fractal dimension in ce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96" y="1511300"/>
            <a:ext cx="5401733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0988" y="5689600"/>
            <a:ext cx="40735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https://</a:t>
            </a:r>
            <a:r>
              <a:rPr lang="en-US" sz="800" dirty="0" err="1" smtClean="0"/>
              <a:t>medicalxpress.com</a:t>
            </a:r>
            <a:r>
              <a:rPr lang="en-US" sz="800" dirty="0" smtClean="0"/>
              <a:t>/news/2013-12-malignant-healthy-cells-characteristic-fractal.html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6340988" y="1140936"/>
            <a:ext cx="130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Healthy Cell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89787" y="1140936"/>
            <a:ext cx="179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Malignant Tumor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0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76" y="0"/>
            <a:ext cx="6892424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6100" y="2638425"/>
            <a:ext cx="4343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Exploratory </a:t>
            </a:r>
            <a:r>
              <a:rPr lang="en-US" smtClean="0"/>
              <a:t>Data Analysis: Pair Plot of all Mean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7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1456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78700" y="2435225"/>
            <a:ext cx="46101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Exploratory </a:t>
            </a:r>
            <a:r>
              <a:rPr lang="en-US" smtClean="0"/>
              <a:t>Data Analysis: Swarm Plot of all Mean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71" y="0"/>
            <a:ext cx="7056329" cy="6869935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9700" y="2772185"/>
            <a:ext cx="48895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Exploratory Data Analysis: Pair Plot of all Standard Error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9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548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07300" y="2766218"/>
            <a:ext cx="42545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Exploratory Data Analysis: Swarm Plot of all </a:t>
            </a:r>
            <a:r>
              <a:rPr lang="en-US" smtClean="0"/>
              <a:t>Standard Error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27" y="0"/>
            <a:ext cx="6935273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9700" y="2772185"/>
            <a:ext cx="48895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Exploratory Data Analysis: Pair Plot of all Worst Error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6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</TotalTime>
  <Words>528</Words>
  <Application>Microsoft Macintosh PowerPoint</Application>
  <PresentationFormat>Widescreen</PresentationFormat>
  <Paragraphs>79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Breast Cancer Tumor Classification: A Glimpse at the Intersection of Machine Learning and Healthcare</vt:lpstr>
      <vt:lpstr>The Data</vt:lpstr>
      <vt:lpstr>The Data</vt:lpstr>
      <vt:lpstr>PowerPoint Presentation</vt:lpstr>
      <vt:lpstr>Exploratory Data Analysis: Pair Plot of all Mean Values</vt:lpstr>
      <vt:lpstr>Exploratory Data Analysis: Swarm Plot of all Mean Values</vt:lpstr>
      <vt:lpstr>Exploratory Data Analysis: Pair Plot of all Standard Error Values</vt:lpstr>
      <vt:lpstr>Exploratory Data Analysis: Swarm Plot of all Standard Error Values</vt:lpstr>
      <vt:lpstr>Exploratory Data Analysis: Pair Plot of all Worst Error Values</vt:lpstr>
      <vt:lpstr>Exploratory Data Analysis: Swarm Plot of Worst Values</vt:lpstr>
      <vt:lpstr>Exploratory Data Analysis: Count of Malignant and Benign Breast Cancer Tumors</vt:lpstr>
      <vt:lpstr>Exploratory Data Analysis: Heat Map of all Mean Values</vt:lpstr>
      <vt:lpstr>Random Forest: Test-Train Method</vt:lpstr>
      <vt:lpstr>PowerPoint Presentation</vt:lpstr>
      <vt:lpstr>Random Forest: Test-Train</vt:lpstr>
      <vt:lpstr>Summary of Random Forest</vt:lpstr>
      <vt:lpstr>PowerPoint Presentation</vt:lpstr>
      <vt:lpstr>Random Forest: Cross Validation with Test-Train</vt:lpstr>
      <vt:lpstr>Random Forest: Cross Validation</vt:lpstr>
      <vt:lpstr>Other Models Tested</vt:lpstr>
      <vt:lpstr>Other Models Tested</vt:lpstr>
      <vt:lpstr>Confusion Matrix for Other Models</vt:lpstr>
      <vt:lpstr>Future Directions</vt:lpstr>
      <vt:lpstr>Special Thanks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 Hon</dc:creator>
  <cp:lastModifiedBy>Alec Hon</cp:lastModifiedBy>
  <cp:revision>38</cp:revision>
  <dcterms:created xsi:type="dcterms:W3CDTF">2018-11-26T08:48:44Z</dcterms:created>
  <dcterms:modified xsi:type="dcterms:W3CDTF">2018-11-29T03:17:31Z</dcterms:modified>
</cp:coreProperties>
</file>